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66437-3EA4-3937-6AAA-B8B8535C21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A39B17-23BC-6D70-7B80-D2CD9078D4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175947-34CB-E934-A400-B041238B8D33}"/>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D7E34A34-D400-4E3A-43BE-A8F3E936F9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7DBE3F-D1DA-BA92-BF79-1D21B9B9B4F9}"/>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291429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3EA41-BD36-D828-99EF-3C0B547632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28134C-CC27-8996-53F7-504B11A4B2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14180-259E-904D-7B4F-C1E1BA76D6A1}"/>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0D05C86E-E9A3-6EB1-BF5D-0D3CD4968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6F32DA-6D8C-088B-F0FF-26671699351D}"/>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99066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CC388-6C10-66F5-C008-88676523F7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289D75-BBC9-35E6-3414-ADE1984485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139D1-47FA-D762-275E-2519D1CB460F}"/>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22C71DD5-D3FB-6CDF-6150-EC8B184D4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C1656F-6175-159E-DC8D-BBDCC5F4E77F}"/>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60006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F9480-457C-035E-0C01-9CFB21ADB3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1CAAD-2897-C04D-5110-136E311346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737741-3AB8-9AAA-F949-AFA3F2DA6CFC}"/>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130DABBB-4CE7-C28B-C4EE-DF740DD76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E9E138-94DA-CA32-5797-8A10373FDDB9}"/>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259932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063C-54D8-301E-9528-2DA282A161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14C8F5-3A38-9F69-CC9B-848636F022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CE7EBF-2087-15B1-69B3-4C51A3D30ABF}"/>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506CE7F9-E94A-F424-1251-9C5E8183D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1444E-08CB-4E26-A293-9AED69806373}"/>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84768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BCFE4-4A9A-055F-155E-75141F00F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390B5-806F-926B-9F3D-9402DE066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4A52C5-9503-63F3-A4AC-81CFE3AE30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A42960-1196-4F0E-C9AB-3D92AB47DA3F}"/>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6" name="Footer Placeholder 5">
            <a:extLst>
              <a:ext uri="{FF2B5EF4-FFF2-40B4-BE49-F238E27FC236}">
                <a16:creationId xmlns:a16="http://schemas.microsoft.com/office/drawing/2014/main" id="{BF2DB30A-F482-604A-4F43-44F203075C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E266C7-B9C0-1A44-97E5-3D6318ACDC4F}"/>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155043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12B4D-5114-A98D-3124-20DB9D12AE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968009-638D-3D72-6BE4-1A2681925C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1C574D-6B4F-7034-6A01-81B3032011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5FE3FC-B617-80C0-3C5A-F7AE514EBA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34C13D-1154-BFD4-CBD8-4850B802E6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057487-C245-A156-FA26-F378E19C9B82}"/>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8" name="Footer Placeholder 7">
            <a:extLst>
              <a:ext uri="{FF2B5EF4-FFF2-40B4-BE49-F238E27FC236}">
                <a16:creationId xmlns:a16="http://schemas.microsoft.com/office/drawing/2014/main" id="{DF7E1D07-0BA6-82EA-02F3-A3F561D861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D6C8BE-802F-30A8-0EA4-5BD93F311E7A}"/>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404590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6541-833A-4DEE-8102-DBFC168D2F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FFEB7B-FBF7-E5D0-B5CC-4B1F1A9FACDC}"/>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4" name="Footer Placeholder 3">
            <a:extLst>
              <a:ext uri="{FF2B5EF4-FFF2-40B4-BE49-F238E27FC236}">
                <a16:creationId xmlns:a16="http://schemas.microsoft.com/office/drawing/2014/main" id="{09CA55AE-B672-1CA5-5908-80EFEBDE47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96EDDA-C5CF-2CD6-130B-08D1DD71E61C}"/>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88974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EBFE63-7446-46B6-402D-93960E907BA3}"/>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3" name="Footer Placeholder 2">
            <a:extLst>
              <a:ext uri="{FF2B5EF4-FFF2-40B4-BE49-F238E27FC236}">
                <a16:creationId xmlns:a16="http://schemas.microsoft.com/office/drawing/2014/main" id="{F915C17A-C8D4-6560-0A19-B06893D59A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47CAF7-9EB7-8A06-06DA-F525B738528D}"/>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5877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7904D-A7BE-2E34-B20C-7766016DB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32459B-6FE7-0A3D-3457-F5DE7B0FF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839B26-542C-3083-417B-113E47E09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21AFF5-4473-964D-F6F9-4553A6403763}"/>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6" name="Footer Placeholder 5">
            <a:extLst>
              <a:ext uri="{FF2B5EF4-FFF2-40B4-BE49-F238E27FC236}">
                <a16:creationId xmlns:a16="http://schemas.microsoft.com/office/drawing/2014/main" id="{548E7249-2760-79FF-A403-2535A79703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B14B0F-5EE1-C773-5343-321C1964E631}"/>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12846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286F1-497C-6D26-2CE1-6AC2029318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9C9B5B-8621-AEAF-7A3B-91A14B23E3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D8859D-A44D-F400-AACA-2995001EEF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497F46-A7DC-B206-5EE7-BF8971829A8C}"/>
              </a:ext>
            </a:extLst>
          </p:cNvPr>
          <p:cNvSpPr>
            <a:spLocks noGrp="1"/>
          </p:cNvSpPr>
          <p:nvPr>
            <p:ph type="dt" sz="half" idx="10"/>
          </p:nvPr>
        </p:nvSpPr>
        <p:spPr/>
        <p:txBody>
          <a:bodyPr/>
          <a:lstStyle/>
          <a:p>
            <a:fld id="{D8F47C75-2046-4217-9A85-A6C12FEA4BC1}" type="datetimeFigureOut">
              <a:rPr lang="en-US" smtClean="0"/>
              <a:t>4/23/2024</a:t>
            </a:fld>
            <a:endParaRPr lang="en-US"/>
          </a:p>
        </p:txBody>
      </p:sp>
      <p:sp>
        <p:nvSpPr>
          <p:cNvPr id="6" name="Footer Placeholder 5">
            <a:extLst>
              <a:ext uri="{FF2B5EF4-FFF2-40B4-BE49-F238E27FC236}">
                <a16:creationId xmlns:a16="http://schemas.microsoft.com/office/drawing/2014/main" id="{268584F1-AEB0-9E11-7AAE-F22FDA42A4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6693B-B4E2-09E8-C5C4-71BDB15ED642}"/>
              </a:ext>
            </a:extLst>
          </p:cNvPr>
          <p:cNvSpPr>
            <a:spLocks noGrp="1"/>
          </p:cNvSpPr>
          <p:nvPr>
            <p:ph type="sldNum" sz="quarter" idx="12"/>
          </p:nvPr>
        </p:nvSpPr>
        <p:spPr/>
        <p:txBody>
          <a:bodyPr/>
          <a:lstStyle/>
          <a:p>
            <a:fld id="{DCA0AF82-BC20-4DA5-9CD5-B61DD7B03766}" type="slidenum">
              <a:rPr lang="en-US" smtClean="0"/>
              <a:t>‹#›</a:t>
            </a:fld>
            <a:endParaRPr lang="en-US"/>
          </a:p>
        </p:txBody>
      </p:sp>
    </p:spTree>
    <p:extLst>
      <p:ext uri="{BB962C8B-B14F-4D97-AF65-F5344CB8AC3E}">
        <p14:creationId xmlns:p14="http://schemas.microsoft.com/office/powerpoint/2010/main" val="3972052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1029E-8F20-230D-D56E-6616C18FFD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5C2553-8D84-356D-9970-CA76C3BB69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07B6B-22F1-619E-EA51-211471633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47C75-2046-4217-9A85-A6C12FEA4BC1}" type="datetimeFigureOut">
              <a:rPr lang="en-US" smtClean="0"/>
              <a:t>4/23/2024</a:t>
            </a:fld>
            <a:endParaRPr lang="en-US"/>
          </a:p>
        </p:txBody>
      </p:sp>
      <p:sp>
        <p:nvSpPr>
          <p:cNvPr id="5" name="Footer Placeholder 4">
            <a:extLst>
              <a:ext uri="{FF2B5EF4-FFF2-40B4-BE49-F238E27FC236}">
                <a16:creationId xmlns:a16="http://schemas.microsoft.com/office/drawing/2014/main" id="{CCFE185B-6F15-3C98-8012-9DD309EA7F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4971E0-C062-716F-BD22-0BFEAD368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0AF82-BC20-4DA5-9CD5-B61DD7B03766}" type="slidenum">
              <a:rPr lang="en-US" smtClean="0"/>
              <a:t>‹#›</a:t>
            </a:fld>
            <a:endParaRPr lang="en-US"/>
          </a:p>
        </p:txBody>
      </p:sp>
    </p:spTree>
    <p:extLst>
      <p:ext uri="{BB962C8B-B14F-4D97-AF65-F5344CB8AC3E}">
        <p14:creationId xmlns:p14="http://schemas.microsoft.com/office/powerpoint/2010/main" val="111746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76BCD-F319-B419-621F-0EF9071E546C}"/>
              </a:ext>
            </a:extLst>
          </p:cNvPr>
          <p:cNvSpPr>
            <a:spLocks noGrp="1"/>
          </p:cNvSpPr>
          <p:nvPr>
            <p:ph type="ctrTitle"/>
          </p:nvPr>
        </p:nvSpPr>
        <p:spPr>
          <a:xfrm>
            <a:off x="1414857" y="4699327"/>
            <a:ext cx="9144000" cy="2387600"/>
          </a:xfrm>
        </p:spPr>
        <p:txBody>
          <a:bodyPr>
            <a:normAutofit fontScale="90000"/>
          </a:bodyPr>
          <a:lstStyle/>
          <a:p>
            <a:pPr marR="0" algn="l">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br>
              <a:rPr lang="en-US" sz="1600" kern="100" dirty="0">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 </a:t>
            </a:r>
            <a:r>
              <a:rPr lang="en-US" sz="1600" b="1"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I</a:t>
            </a:r>
            <a:r>
              <a:rPr lang="en-US" sz="1600" b="1" dirty="0">
                <a:solidFill>
                  <a:srgbClr val="0D0D0D"/>
                </a:solidFill>
                <a:effectLst/>
                <a:latin typeface="Segoe UI" panose="020B0502040204020203" pitchFamily="34" charset="0"/>
                <a:ea typeface="Times New Roman" panose="02020603050405020304" pitchFamily="18" charset="0"/>
              </a:rPr>
              <a:t>n anticipation of FY25, engage with IT and Facilities liaisons to finalize approved initiatives and coordinate planning efforts in alignment with our strategic objectives.</a:t>
            </a:r>
            <a:br>
              <a:rPr lang="en-US" sz="1600" b="1" dirty="0">
                <a:effectLst/>
                <a:latin typeface="Times New Roman" panose="02020603050405020304" pitchFamily="18" charset="0"/>
                <a:ea typeface="Times New Roman" panose="02020603050405020304" pitchFamily="18" charset="0"/>
              </a:rPr>
            </a:br>
            <a:r>
              <a:rPr lang="en-US" sz="1600" b="1" dirty="0">
                <a:solidFill>
                  <a:srgbClr val="0D0D0D"/>
                </a:solidFill>
                <a:effectLst/>
                <a:latin typeface="Segoe UI" panose="020B0502040204020203" pitchFamily="34" charset="0"/>
                <a:ea typeface="Times New Roman" panose="02020603050405020304" pitchFamily="18" charset="0"/>
              </a:rPr>
              <a:t> </a:t>
            </a:r>
            <a:br>
              <a:rPr lang="en-US" sz="1600" b="1" dirty="0">
                <a:effectLst/>
                <a:latin typeface="Times New Roman" panose="02020603050405020304" pitchFamily="18" charset="0"/>
                <a:ea typeface="Times New Roman" panose="02020603050405020304" pitchFamily="18" charset="0"/>
              </a:rPr>
            </a:br>
            <a:r>
              <a:rPr lang="en-US" sz="1600" b="1"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 </a:t>
            </a:r>
            <a:r>
              <a:rPr lang="en-US" sz="1600" b="1" dirty="0">
                <a:solidFill>
                  <a:srgbClr val="0D0D0D"/>
                </a:solidFill>
                <a:effectLst/>
                <a:latin typeface="Segoe UI" panose="020B0502040204020203" pitchFamily="34" charset="0"/>
                <a:ea typeface="Times New Roman" panose="02020603050405020304" pitchFamily="18" charset="0"/>
              </a:rPr>
              <a:t>Schedule meetings with your teams to strategize for Spring 2025 and Fall 2025 enrollment, focusing on achieving our set goals across all student groups and exploring avenues through which your department(s) can contribute.</a:t>
            </a:r>
            <a:br>
              <a:rPr lang="en-US" sz="1600" b="1" dirty="0">
                <a:effectLst/>
                <a:latin typeface="Times New Roman" panose="02020603050405020304" pitchFamily="18" charset="0"/>
                <a:ea typeface="Times New Roman" panose="02020603050405020304" pitchFamily="18" charset="0"/>
              </a:rPr>
            </a:br>
            <a:r>
              <a:rPr lang="en-US" sz="1600" b="1" dirty="0">
                <a:solidFill>
                  <a:srgbClr val="0D0D0D"/>
                </a:solidFill>
                <a:effectLst/>
                <a:latin typeface="Segoe UI" panose="020B0502040204020203" pitchFamily="34" charset="0"/>
                <a:ea typeface="Times New Roman" panose="02020603050405020304" pitchFamily="18" charset="0"/>
              </a:rPr>
              <a:t> </a:t>
            </a:r>
            <a:br>
              <a:rPr lang="en-US" sz="1600" b="1" dirty="0">
                <a:effectLst/>
                <a:latin typeface="Times New Roman" panose="02020603050405020304" pitchFamily="18" charset="0"/>
                <a:ea typeface="Times New Roman" panose="02020603050405020304" pitchFamily="18" charset="0"/>
              </a:rPr>
            </a:br>
            <a:r>
              <a:rPr lang="en-US" sz="1600" b="1" dirty="0">
                <a:solidFill>
                  <a:srgbClr val="000000"/>
                </a:solidFill>
                <a:effectLst/>
                <a:latin typeface="Segoe UI Symbol" panose="020B0502040204020203" pitchFamily="34" charset="0"/>
                <a:ea typeface="Times New Roman" panose="02020603050405020304" pitchFamily="18" charset="0"/>
                <a:cs typeface="Segoe UI Symbol" panose="020B0502040204020203" pitchFamily="34" charset="0"/>
              </a:rPr>
              <a:t>❑ </a:t>
            </a:r>
            <a:r>
              <a:rPr lang="en-US" sz="1600" b="1" dirty="0">
                <a:solidFill>
                  <a:srgbClr val="0D0D0D"/>
                </a:solidFill>
                <a:effectLst/>
                <a:latin typeface="Segoe UI" panose="020B0502040204020203" pitchFamily="34" charset="0"/>
                <a:ea typeface="Times New Roman" panose="02020603050405020304" pitchFamily="18" charset="0"/>
              </a:rPr>
              <a:t>Continuously assess your college or divisional operations against the strategic plan, identifying areas to maintain ('Keep Doing'), discontinue ('Stop'), and initiate ('Start Doing'). Encourage units to participate in ongoing discussions and contribute insights for future improvement through our Keep Doing, Stop, Start Doing survey.</a:t>
            </a:r>
            <a:br>
              <a:rPr lang="en-US" sz="1600" b="1" dirty="0">
                <a:effectLst/>
                <a:latin typeface="Times New Roman" panose="02020603050405020304" pitchFamily="18" charset="0"/>
                <a:ea typeface="Times New Roman" panose="02020603050405020304" pitchFamily="18" charset="0"/>
              </a:rPr>
            </a:br>
            <a:r>
              <a:rPr lang="en-US" sz="1600" b="1" dirty="0">
                <a:solidFill>
                  <a:srgbClr val="0D0D0D"/>
                </a:solidFill>
                <a:effectLst/>
                <a:latin typeface="Segoe UI" panose="020B0502040204020203" pitchFamily="34" charset="0"/>
                <a:ea typeface="Times New Roman" panose="02020603050405020304" pitchFamily="18" charset="0"/>
              </a:rPr>
              <a:t> </a:t>
            </a:r>
            <a:br>
              <a:rPr lang="en-US" sz="1600" b="1" dirty="0">
                <a:solidFill>
                  <a:srgbClr val="0D0D0D"/>
                </a:solidFill>
                <a:effectLst/>
                <a:latin typeface="Segoe UI" panose="020B0502040204020203" pitchFamily="34" charset="0"/>
                <a:ea typeface="Times New Roman" panose="02020603050405020304" pitchFamily="18" charset="0"/>
              </a:rPr>
            </a:br>
            <a:r>
              <a:rPr lang="en-US" sz="1600" b="1" dirty="0">
                <a:solidFill>
                  <a:srgbClr val="0D0D0D"/>
                </a:solidFill>
                <a:effectLst/>
                <a:latin typeface="Segoe UI" panose="020B0502040204020203" pitchFamily="34" charset="0"/>
                <a:ea typeface="Times New Roman" panose="02020603050405020304" pitchFamily="18" charset="0"/>
              </a:rPr>
              <a:t>Academic Year 2025 Keep, Stop, Start University Survey process outline</a:t>
            </a:r>
            <a:br>
              <a:rPr lang="en-US" sz="1600" b="1" dirty="0">
                <a:effectLst/>
                <a:latin typeface="Times New Roman" panose="02020603050405020304" pitchFamily="18" charset="0"/>
                <a:ea typeface="Times New Roman" panose="02020603050405020304" pitchFamily="18" charset="0"/>
              </a:rPr>
            </a:br>
            <a:r>
              <a:rPr lang="en-US" sz="1600" b="1" dirty="0">
                <a:effectLst/>
                <a:latin typeface="Times New Roman" panose="02020603050405020304" pitchFamily="18" charset="0"/>
                <a:ea typeface="Times New Roman" panose="02020603050405020304" pitchFamily="18" charset="0"/>
              </a:rPr>
              <a:t>-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AY25 Conduct Keep, Stop, Start Survey</a:t>
            </a:r>
            <a:br>
              <a:rPr lang="en-US" sz="16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Jan/Feb 2025 Receive survey results</a:t>
            </a:r>
            <a:br>
              <a:rPr lang="en-US" sz="16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Attend AY25 enrollment conversations with SVPs</a:t>
            </a:r>
            <a:br>
              <a:rPr lang="en-US" sz="16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Enter your proposals in WDesk</a:t>
            </a:r>
            <a:br>
              <a:rPr lang="en-US" sz="1800" b="1"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D9ECC83-6483-7002-9AFC-C278546908AC}"/>
              </a:ext>
            </a:extLst>
          </p:cNvPr>
          <p:cNvSpPr>
            <a:spLocks noGrp="1"/>
          </p:cNvSpPr>
          <p:nvPr>
            <p:ph type="subTitle" idx="1"/>
          </p:nvPr>
        </p:nvSpPr>
        <p:spPr>
          <a:xfrm>
            <a:off x="1635967" y="617098"/>
            <a:ext cx="9144000" cy="960631"/>
          </a:xfrm>
        </p:spPr>
        <p:txBody>
          <a:bodyPr>
            <a:normAutofit lnSpcReduction="10000"/>
          </a:bodyPr>
          <a:lstStyle/>
          <a:p>
            <a:r>
              <a:rPr lang="en-US" sz="2800" b="1" dirty="0"/>
              <a:t>FY 2025 Planning and Budget Session</a:t>
            </a:r>
          </a:p>
          <a:p>
            <a:r>
              <a:rPr lang="en-US" sz="2800" b="1" dirty="0"/>
              <a:t>Next Steps</a:t>
            </a:r>
          </a:p>
        </p:txBody>
      </p:sp>
    </p:spTree>
    <p:extLst>
      <p:ext uri="{BB962C8B-B14F-4D97-AF65-F5344CB8AC3E}">
        <p14:creationId xmlns:p14="http://schemas.microsoft.com/office/powerpoint/2010/main" val="2684625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Segoe UI</vt:lpstr>
      <vt:lpstr>Segoe UI Symbol</vt:lpstr>
      <vt:lpstr>Times New Roman</vt:lpstr>
      <vt:lpstr>Office Theme</vt:lpstr>
      <vt:lpstr>  ❑ In anticipation of FY25, engage with IT and Facilities liaisons to finalize approved initiatives and coordinate planning efforts in alignment with our strategic objectives.   ❑ Schedule meetings with your teams to strategize for Spring 2025 and Fall 2025 enrollment, focusing on achieving our set goals across all student groups and exploring avenues through which your department(s) can contribute.   ❑ Continuously assess your college or divisional operations against the strategic plan, identifying areas to maintain ('Keep Doing'), discontinue ('Stop'), and initiate ('Start Doing'). Encourage units to participate in ongoing discussions and contribute insights for future improvement through our Keep Doing, Stop, Start Doing survey.   Academic Year 2025 Keep, Stop, Start University Survey process outline -   AY25 Conduct Keep, Stop, Start Survey -  ~ Jan/Feb 2025 Receive survey results -  Attend AY25 enrollment conversations with SVPs -  Enter your proposals in WDesk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 In anticipation of FY25, engage with IT and Facilities liaisons to finalize approved initiatives and coordinate planning efforts in alignment with our strategic objectives.   ❑ Schedule meetings with your teams to strategize for Spring 2025 and Fall 2025 enrollment, focusing on achieving our set goals across all student groups and exploring avenues through which your department(s) can contribute.   ❑ Continuously assess your college or divisional operations against the strategic plan, identifying areas to maintain ('Keep Doing'), discontinue ('Stop'), and initiate ('Start Doing'). Encourage units to participate in ongoing discussions and contribute insights for future improvement through our Keep Doing, Stop, Start Doing survey.   Academic Year 2025 Keep, Stop, Start University Survey process outline -   AY25 Conduct Keep, Stop, Start Survey -  ~ Jan/Feb 2025 Receive survey results -  Attend AY25 enrollment conversations with SVPs -  Enter your proposals in WDesk   </dc:title>
  <dc:creator>Glaser, David</dc:creator>
  <cp:lastModifiedBy>Glaser, David</cp:lastModifiedBy>
  <cp:revision>1</cp:revision>
  <dcterms:created xsi:type="dcterms:W3CDTF">2024-04-23T16:41:20Z</dcterms:created>
  <dcterms:modified xsi:type="dcterms:W3CDTF">2024-04-23T16:48:08Z</dcterms:modified>
</cp:coreProperties>
</file>